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9" r:id="rId1"/>
  </p:sldMasterIdLst>
  <p:notesMasterIdLst>
    <p:notesMasterId r:id="rId12"/>
  </p:notesMasterIdLst>
  <p:sldIdLst>
    <p:sldId id="258" r:id="rId2"/>
    <p:sldId id="259" r:id="rId3"/>
    <p:sldId id="317" r:id="rId4"/>
    <p:sldId id="318" r:id="rId5"/>
    <p:sldId id="320" r:id="rId6"/>
    <p:sldId id="321" r:id="rId7"/>
    <p:sldId id="316" r:id="rId8"/>
    <p:sldId id="322" r:id="rId9"/>
    <p:sldId id="323" r:id="rId10"/>
    <p:sldId id="31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yuan deng" initials="kd" lastIdx="3" clrIdx="0">
    <p:extLst>
      <p:ext uri="{19B8F6BF-5375-455C-9EA6-DF929625EA0E}">
        <p15:presenceInfo xmlns:p15="http://schemas.microsoft.com/office/powerpoint/2012/main" userId="62e2547bc7e161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49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79277"/>
  </p:normalViewPr>
  <p:slideViewPr>
    <p:cSldViewPr snapToGrid="0">
      <p:cViewPr varScale="1">
        <p:scale>
          <a:sx n="127" d="100"/>
          <a:sy n="127" d="100"/>
        </p:scale>
        <p:origin x="12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3T17:47:25.388" idx="1">
    <p:pos x="729" y="2497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E48EE-F4CF-7A44-8EA3-146BCC6C1A33}" type="datetimeFigureOut">
              <a:rPr kumimoji="1" lang="zh-CN" altLang="en-US" smtClean="0"/>
              <a:t>2025/4/13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6596-1D6C-6149-B64C-9F75F87B8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79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6B993-585D-4F4B-B7DE-8FE81B772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84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34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24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675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08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226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578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13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73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26596-1D6C-6149-B64C-9F75F87B84F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86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A1F0C-C4F0-B298-CF7F-2599BCB7B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971AFE-D36E-5E1E-33B1-5507B9395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4F566-4DEF-9AC6-8EDC-A20D4430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04DF-E6CD-A748-B764-8A790030058A}" type="datetimeFigureOut">
              <a:rPr kumimoji="1" lang="zh-CN" altLang="en-US" smtClean="0"/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C6A87F-45D6-0D74-2226-7E790B35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EBAD0-35F6-B84E-A257-41CA7CD7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B4FA-9AF5-7C49-AACE-C2C647DC40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38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7C8CA-964A-4E13-9859-658477EF6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333" y="378474"/>
            <a:ext cx="10515600" cy="421738"/>
          </a:xfrm>
        </p:spPr>
        <p:txBody>
          <a:bodyPr>
            <a:no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D5628-1238-453E-A4D9-DC04D663EB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333" y="1059086"/>
            <a:ext cx="10515600" cy="529638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6213"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7713" indent="-169863"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9350" indent="-190500"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7488" indent="-119063"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en-US" altLang="zh-CN" dirty="0"/>
              <a:t>Subtitle</a:t>
            </a:r>
            <a:endParaRPr lang="zh-CN" altLang="en-US" dirty="0"/>
          </a:p>
          <a:p>
            <a:pPr lvl="2"/>
            <a:r>
              <a:rPr lang="en-US" altLang="zh-CN" dirty="0"/>
              <a:t>Subtitle</a:t>
            </a:r>
            <a:endParaRPr lang="zh-CN" altLang="en-US" dirty="0"/>
          </a:p>
          <a:p>
            <a:pPr lvl="3"/>
            <a:r>
              <a:rPr lang="en-US" altLang="zh-CN" dirty="0"/>
              <a:t>Subtitle</a:t>
            </a:r>
            <a:endParaRPr lang="zh-CN" altLang="en-US" dirty="0"/>
          </a:p>
          <a:p>
            <a:pPr lvl="4"/>
            <a:r>
              <a:rPr lang="en-US" altLang="zh-CN" dirty="0"/>
              <a:t>Subtitle</a:t>
            </a:r>
            <a:endParaRPr 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45F5C4D-0BFE-4A09-BC20-AFAF42CEA185}"/>
              </a:ext>
            </a:extLst>
          </p:cNvPr>
          <p:cNvCxnSpPr>
            <a:cxnSpLocks/>
          </p:cNvCxnSpPr>
          <p:nvPr userDrawn="1"/>
        </p:nvCxnSpPr>
        <p:spPr>
          <a:xfrm>
            <a:off x="706783" y="913069"/>
            <a:ext cx="10663582" cy="0"/>
          </a:xfrm>
          <a:prstGeom prst="line">
            <a:avLst/>
          </a:prstGeom>
          <a:ln w="12700">
            <a:solidFill>
              <a:srgbClr val="B605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2D67434-5793-4784-A20D-C195E6B7DE5A}"/>
              </a:ext>
            </a:extLst>
          </p:cNvPr>
          <p:cNvSpPr/>
          <p:nvPr userDrawn="1"/>
        </p:nvSpPr>
        <p:spPr>
          <a:xfrm>
            <a:off x="0" y="378474"/>
            <a:ext cx="706783" cy="421737"/>
          </a:xfrm>
          <a:prstGeom prst="rect">
            <a:avLst/>
          </a:prstGeom>
          <a:solidFill>
            <a:srgbClr val="F66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66733"/>
              </a:solidFill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B9A59AD0-EB01-7D4F-95BB-BA2E397C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0532" y="6378066"/>
            <a:ext cx="513202" cy="365125"/>
          </a:xfrm>
        </p:spPr>
        <p:txBody>
          <a:bodyPr/>
          <a:lstStyle/>
          <a:p>
            <a:fld id="{3284F967-D7BC-4F3F-9266-A04B2CAA64F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30D26-3621-537C-44DC-755A5408F4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103" y="6428496"/>
            <a:ext cx="1626524" cy="4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46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C2B14D-D83F-2E13-62E4-306D5EDB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4BC62F-B632-FFDE-9409-D3F659A28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A4140-72AB-33A5-B014-26B24FD6E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E04DF-E6CD-A748-B764-8A790030058A}" type="datetimeFigureOut">
              <a:rPr kumimoji="1" lang="zh-CN" altLang="en-US" smtClean="0"/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77A79-C3A0-A238-F597-6987000E2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87C4C-C87F-0BFF-6B62-48670B1F8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B4FA-9AF5-7C49-AACE-C2C647DC40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39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comments" Target="../comments/comment1.xml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C87DAF-E471-F74F-8202-D6764D0181B6}"/>
              </a:ext>
            </a:extLst>
          </p:cNvPr>
          <p:cNvSpPr/>
          <p:nvPr/>
        </p:nvSpPr>
        <p:spPr>
          <a:xfrm>
            <a:off x="0" y="0"/>
            <a:ext cx="12192000" cy="4423893"/>
          </a:xfrm>
          <a:prstGeom prst="rect">
            <a:avLst/>
          </a:prstGeom>
          <a:solidFill>
            <a:srgbClr val="38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B3CCF0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0D9224C-8ECF-3A43-94D4-05917B260C4D}"/>
              </a:ext>
            </a:extLst>
          </p:cNvPr>
          <p:cNvSpPr txBox="1">
            <a:spLocks/>
          </p:cNvSpPr>
          <p:nvPr/>
        </p:nvSpPr>
        <p:spPr>
          <a:xfrm>
            <a:off x="881271" y="134471"/>
            <a:ext cx="10429457" cy="3075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4400" b="1" dirty="0">
                <a:solidFill>
                  <a:srgbClr val="B3CC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Inference-Time Optimization</a:t>
            </a:r>
          </a:p>
          <a:p>
            <a:pPr>
              <a:lnSpc>
                <a:spcPct val="110000"/>
              </a:lnSpc>
            </a:pPr>
            <a:r>
              <a:rPr lang="en-US" altLang="zh-CN" sz="4400" b="1" dirty="0">
                <a:solidFill>
                  <a:srgbClr val="B3CC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Diffusion Models</a:t>
            </a: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49D8B543-D400-6F40-9C83-5046690B586D}"/>
              </a:ext>
            </a:extLst>
          </p:cNvPr>
          <p:cNvSpPr/>
          <p:nvPr/>
        </p:nvSpPr>
        <p:spPr>
          <a:xfrm>
            <a:off x="-2" y="4404363"/>
            <a:ext cx="12192000" cy="2453637"/>
          </a:xfrm>
          <a:prstGeom prst="rect">
            <a:avLst/>
          </a:prstGeom>
          <a:solidFill>
            <a:srgbClr val="B3C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CCF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64F25-6958-B449-883D-5A9F00097EAD}"/>
              </a:ext>
            </a:extLst>
          </p:cNvPr>
          <p:cNvSpPr/>
          <p:nvPr/>
        </p:nvSpPr>
        <p:spPr>
          <a:xfrm>
            <a:off x="3121959" y="35546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Kaiyuan Deng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Electrical and Computer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C00E6-E9F1-FE4A-94CC-FF57E8D3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4F967-D7BC-4F3F-9266-A04B2CAA64F6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Clemson University Logo, symbol, meaning, history, PNG, brand">
            <a:extLst>
              <a:ext uri="{FF2B5EF4-FFF2-40B4-BE49-F238E27FC236}">
                <a16:creationId xmlns:a16="http://schemas.microsoft.com/office/drawing/2014/main" id="{D0FA6DA3-7B54-E44E-C560-B1D248DD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13" y="4768824"/>
            <a:ext cx="3679371" cy="20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5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E55EDD-0BA7-845A-15ED-AE396D8B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kumimoji="1" lang="en-US" altLang="zh-CN" sz="5000" dirty="0"/>
              <a:t>Thank you</a:t>
            </a:r>
            <a:endParaRPr kumimoji="1" lang="zh-CN" altLang="en-US" sz="5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77DF4-5D0E-B5AC-1D8D-83B57744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kumimoji="1" lang="zh-CN" altLang="en-US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337B6BCB-F2B2-0BE2-3B36-0D5814CAC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4" r="2" b="2"/>
          <a:stretch/>
        </p:blipFill>
        <p:spPr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417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13594-C500-2C78-44B7-8695505D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22222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Review</a:t>
            </a:r>
            <a:endParaRPr lang="zh-CN" altLang="zh-CN" dirty="0">
              <a:effectLst/>
              <a:latin typeface="Noto Sans" panose="020B0502040504020204" pitchFamily="34" charset="0"/>
              <a:ea typeface="宋体" panose="02010600030101010101" pitchFamily="2" charset="-122"/>
              <a:cs typeface="Noto Sans" panose="020B0502040504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979AC-63F4-5B38-FF61-0E17B376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9" y="1069039"/>
            <a:ext cx="11709411" cy="4719922"/>
          </a:xfrm>
        </p:spPr>
        <p:txBody>
          <a:bodyPr>
            <a:normAutofit/>
          </a:bodyPr>
          <a:lstStyle/>
          <a:p>
            <a:pPr lvl="0"/>
            <a:r>
              <a:rPr lang="en-US" altLang="zh-CN" sz="2400" b="1" dirty="0">
                <a:solidFill>
                  <a:srgbClr val="2C3A4A"/>
                </a:solidFill>
                <a:effectLst/>
                <a:latin typeface="Noto Sans" panose="020B0502040504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rgbClr val="222222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iffusion models have attracted widespread attention for their ability to generate high-quality images, with many works focusing on improving performance by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increasing</a:t>
            </a:r>
            <a:r>
              <a:rPr lang="en-US" altLang="zh-CN" sz="24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training data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24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model size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 and the </a:t>
            </a:r>
            <a:r>
              <a:rPr lang="en-US" altLang="zh-CN" sz="24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number of denoising steps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.          </a:t>
            </a:r>
          </a:p>
          <a:p>
            <a:pPr lvl="0"/>
            <a:r>
              <a:rPr lang="en-US" altLang="zh-CN" sz="2400" b="1" dirty="0">
                <a:solidFill>
                  <a:srgbClr val="222222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Inference-time Optimization 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(training-free) leverages existing pretrained models for post-processing to quickly enhance generation quality while avoiding the heavy computational cost of retraining. However, current inference methods that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solely rely on increasing denoising steps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often encounter a performance </a:t>
            </a:r>
            <a:r>
              <a:rPr lang="en-US" altLang="zh-CN" sz="24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bottleneck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 where further computational investment does not yield significant gains. </a:t>
            </a:r>
            <a:endParaRPr lang="en-US" altLang="zh-CN" sz="2400" dirty="0">
              <a:solidFill>
                <a:srgbClr val="22222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/>
            <a:endParaRPr lang="en-US" altLang="zh-CN" sz="2400" b="1" dirty="0">
              <a:solidFill>
                <a:srgbClr val="2C3A4A"/>
              </a:solidFill>
              <a:latin typeface="Noto Sans" panose="020B0502040504020204" pitchFamily="34" charset="0"/>
            </a:endParaRPr>
          </a:p>
          <a:p>
            <a:endParaRPr lang="en-US" altLang="zh-CN" sz="2400" b="1" i="0" dirty="0">
              <a:solidFill>
                <a:srgbClr val="2C3A4A"/>
              </a:solidFill>
              <a:effectLst/>
              <a:latin typeface="Noto Sans" panose="020B0502040504020204" pitchFamily="34" charset="0"/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81C85-4F9A-4744-B738-39AA90E0F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69" y="4324271"/>
            <a:ext cx="3025896" cy="22293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822249-D72E-4A63-8DD2-46641CAD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86" y="4236719"/>
            <a:ext cx="3025896" cy="2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C31E4-DB99-68AF-D319-F3729A8E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Method- </a:t>
            </a:r>
            <a:r>
              <a:rPr lang="en-US" altLang="zh-CN" dirty="0"/>
              <a:t>Inference-Time </a:t>
            </a:r>
            <a:r>
              <a:rPr lang="en-US" altLang="zh-CN" i="1" dirty="0"/>
              <a:t>Initial Noise </a:t>
            </a:r>
            <a:r>
              <a:rPr lang="en-US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Optimization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CA29F6-84A1-4DF0-93EE-DF1FE3B453EB}"/>
              </a:ext>
            </a:extLst>
          </p:cNvPr>
          <p:cNvSpPr txBox="1"/>
          <p:nvPr/>
        </p:nvSpPr>
        <p:spPr>
          <a:xfrm>
            <a:off x="576951" y="1250769"/>
            <a:ext cx="107179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Instead of merely increasing the number of denoising steps, we can find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better initial noise inputs </a:t>
            </a:r>
            <a:r>
              <a:rPr lang="en-US" altLang="zh-CN" sz="2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by investing additional compute at inference time. The core idea is that by using extra compute to perform a guided search – where verifiers rate the candidates and various search algorithms are used – the overall generation quality can significantly exceed the performance achieved by merely scaling the denoising steps.</a:t>
            </a:r>
          </a:p>
          <a:p>
            <a:pPr lvl="0"/>
            <a:endParaRPr lang="zh-CN" altLang="zh-CN" sz="3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B26F7-8158-4736-BAE3-EE05B9E52F3D}"/>
              </a:ext>
            </a:extLst>
          </p:cNvPr>
          <p:cNvSpPr txBox="1"/>
          <p:nvPr/>
        </p:nvSpPr>
        <p:spPr>
          <a:xfrm>
            <a:off x="436563" y="3889695"/>
            <a:ext cx="11318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k: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Verifiers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measure the quality of noises/images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- Search Algorithms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to explore the noise space for better initial noise candidates.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3 -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GPT Assistant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to provide a human-like score for noises/images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7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C31E4-DB99-68AF-D319-F3729A8E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Method- </a:t>
            </a:r>
            <a:r>
              <a:rPr lang="en-US" altLang="zh-CN" dirty="0"/>
              <a:t>Inference-Time </a:t>
            </a:r>
            <a:r>
              <a:rPr lang="en-US" altLang="zh-CN" i="1" dirty="0"/>
              <a:t>Initial Noise </a:t>
            </a:r>
            <a:r>
              <a:rPr lang="en-US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Optimization</a:t>
            </a:r>
            <a:endParaRPr kumimoji="1" lang="zh-CN" altLang="en-US" dirty="0"/>
          </a:p>
        </p:txBody>
      </p:sp>
      <p:pic>
        <p:nvPicPr>
          <p:cNvPr id="5" name="图形 4" descr="V 形箭头 纯色填充">
            <a:extLst>
              <a:ext uri="{FF2B5EF4-FFF2-40B4-BE49-F238E27FC236}">
                <a16:creationId xmlns:a16="http://schemas.microsoft.com/office/drawing/2014/main" id="{39DD4D8A-86FD-4B06-8B55-57662BEB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065" y="2368258"/>
            <a:ext cx="1178698" cy="672697"/>
          </a:xfrm>
          <a:prstGeom prst="rect">
            <a:avLst/>
          </a:prstGeom>
        </p:spPr>
      </p:pic>
      <p:pic>
        <p:nvPicPr>
          <p:cNvPr id="7" name="图形 6" descr="大脑 纯色填充">
            <a:extLst>
              <a:ext uri="{FF2B5EF4-FFF2-40B4-BE49-F238E27FC236}">
                <a16:creationId xmlns:a16="http://schemas.microsoft.com/office/drawing/2014/main" id="{2DEE502C-05BD-4530-9DA8-A25B7F26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0321" y="3014125"/>
            <a:ext cx="683549" cy="683549"/>
          </a:xfrm>
          <a:prstGeom prst="rect">
            <a:avLst/>
          </a:prstGeom>
        </p:spPr>
      </p:pic>
      <p:pic>
        <p:nvPicPr>
          <p:cNvPr id="11" name="图形 10" descr="统计数据 纯色填充">
            <a:extLst>
              <a:ext uri="{FF2B5EF4-FFF2-40B4-BE49-F238E27FC236}">
                <a16:creationId xmlns:a16="http://schemas.microsoft.com/office/drawing/2014/main" id="{FCFCF22F-D9C2-4CF9-9E69-3E8FE7E5D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00321" y="2138324"/>
            <a:ext cx="683549" cy="683549"/>
          </a:xfrm>
          <a:prstGeom prst="rect">
            <a:avLst/>
          </a:prstGeom>
        </p:spPr>
      </p:pic>
      <p:pic>
        <p:nvPicPr>
          <p:cNvPr id="13" name="图形 12" descr="数据库 纯色填充">
            <a:extLst>
              <a:ext uri="{FF2B5EF4-FFF2-40B4-BE49-F238E27FC236}">
                <a16:creationId xmlns:a16="http://schemas.microsoft.com/office/drawing/2014/main" id="{AAA51955-582E-413D-94B2-6CE9F4744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725" y="2207564"/>
            <a:ext cx="914400" cy="914400"/>
          </a:xfrm>
          <a:prstGeom prst="rect">
            <a:avLst/>
          </a:prstGeom>
        </p:spPr>
      </p:pic>
      <p:pic>
        <p:nvPicPr>
          <p:cNvPr id="15" name="图形 14" descr="Internet 纯色填充">
            <a:extLst>
              <a:ext uri="{FF2B5EF4-FFF2-40B4-BE49-F238E27FC236}">
                <a16:creationId xmlns:a16="http://schemas.microsoft.com/office/drawing/2014/main" id="{59825E1F-2D1F-46B3-8241-5CAF4940C9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7475" y="1758485"/>
            <a:ext cx="1754924" cy="1754924"/>
          </a:xfrm>
          <a:prstGeom prst="rect">
            <a:avLst/>
          </a:prstGeom>
        </p:spPr>
      </p:pic>
      <p:pic>
        <p:nvPicPr>
          <p:cNvPr id="18" name="图形 17" descr="研究 纯色填充">
            <a:extLst>
              <a:ext uri="{FF2B5EF4-FFF2-40B4-BE49-F238E27FC236}">
                <a16:creationId xmlns:a16="http://schemas.microsoft.com/office/drawing/2014/main" id="{BF4F7007-D1DC-4B86-A1DD-AD23EBCD8D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3044" y="4109394"/>
            <a:ext cx="914400" cy="914400"/>
          </a:xfrm>
          <a:prstGeom prst="rect">
            <a:avLst/>
          </a:prstGeom>
        </p:spPr>
      </p:pic>
      <p:pic>
        <p:nvPicPr>
          <p:cNvPr id="20" name="图形 19" descr="竖起的大拇指手势 纯色填充">
            <a:extLst>
              <a:ext uri="{FF2B5EF4-FFF2-40B4-BE49-F238E27FC236}">
                <a16:creationId xmlns:a16="http://schemas.microsoft.com/office/drawing/2014/main" id="{82585AA6-938E-45CA-8199-8094B8588A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5493" y="4320394"/>
            <a:ext cx="716002" cy="7160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5C3268-BDD2-48FC-A555-F79625DF8630}"/>
              </a:ext>
            </a:extLst>
          </p:cNvPr>
          <p:cNvSpPr txBox="1"/>
          <p:nvPr/>
        </p:nvSpPr>
        <p:spPr>
          <a:xfrm>
            <a:off x="472581" y="320056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Initial Noise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7E0E09-28BA-4727-A7B5-07E7EFFE6C82}"/>
              </a:ext>
            </a:extLst>
          </p:cNvPr>
          <p:cNvSpPr txBox="1"/>
          <p:nvPr/>
        </p:nvSpPr>
        <p:spPr>
          <a:xfrm>
            <a:off x="2859433" y="3193122"/>
            <a:ext cx="2147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Model Inference to generate image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形 23" descr="V 形箭头 纯色填充">
            <a:extLst>
              <a:ext uri="{FF2B5EF4-FFF2-40B4-BE49-F238E27FC236}">
                <a16:creationId xmlns:a16="http://schemas.microsoft.com/office/drawing/2014/main" id="{9FB3A835-44D5-4278-A103-281C09F28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011" y="2368257"/>
            <a:ext cx="1178698" cy="67269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AD650D6-DB39-4ED0-B9B9-5FCB8EE5E618}"/>
              </a:ext>
            </a:extLst>
          </p:cNvPr>
          <p:cNvSpPr txBox="1"/>
          <p:nvPr/>
        </p:nvSpPr>
        <p:spPr>
          <a:xfrm>
            <a:off x="8083870" y="2175542"/>
            <a:ext cx="117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Local Verifiers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F3AE21-B282-4482-B1F6-030ACDBBA24B}"/>
              </a:ext>
            </a:extLst>
          </p:cNvPr>
          <p:cNvSpPr txBox="1"/>
          <p:nvPr/>
        </p:nvSpPr>
        <p:spPr>
          <a:xfrm>
            <a:off x="8083870" y="3230651"/>
            <a:ext cx="2147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GPT Assistant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形 29" descr="上一步 纯色填充">
            <a:extLst>
              <a:ext uri="{FF2B5EF4-FFF2-40B4-BE49-F238E27FC236}">
                <a16:creationId xmlns:a16="http://schemas.microsoft.com/office/drawing/2014/main" id="{DF667C2F-8018-442B-976F-951950829A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140145" flipV="1">
            <a:off x="3620678" y="3804144"/>
            <a:ext cx="914400" cy="965500"/>
          </a:xfrm>
          <a:prstGeom prst="rect">
            <a:avLst/>
          </a:prstGeom>
        </p:spPr>
      </p:pic>
      <p:pic>
        <p:nvPicPr>
          <p:cNvPr id="32" name="图形 31" descr="上一步 纯色填充">
            <a:extLst>
              <a:ext uri="{FF2B5EF4-FFF2-40B4-BE49-F238E27FC236}">
                <a16:creationId xmlns:a16="http://schemas.microsoft.com/office/drawing/2014/main" id="{35D7E1F1-7047-4E07-856F-8E52B9EAA2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8359202">
            <a:off x="5782704" y="3829694"/>
            <a:ext cx="914400" cy="914400"/>
          </a:xfrm>
          <a:prstGeom prst="rect">
            <a:avLst/>
          </a:prstGeom>
        </p:spPr>
      </p:pic>
      <p:pic>
        <p:nvPicPr>
          <p:cNvPr id="34" name="图形 33" descr="拼图 纯色填充">
            <a:extLst>
              <a:ext uri="{FF2B5EF4-FFF2-40B4-BE49-F238E27FC236}">
                <a16:creationId xmlns:a16="http://schemas.microsoft.com/office/drawing/2014/main" id="{7374CB1D-0AC4-4A99-8266-6912670A7A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25609" y="2176065"/>
            <a:ext cx="914400" cy="9144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4FD84AC-D06C-4EB7-AADA-4294F87D0F9D}"/>
              </a:ext>
            </a:extLst>
          </p:cNvPr>
          <p:cNvSpPr txBox="1"/>
          <p:nvPr/>
        </p:nvSpPr>
        <p:spPr>
          <a:xfrm>
            <a:off x="6090087" y="3067102"/>
            <a:ext cx="1731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Verifiers Ensemble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ECC9D4-F648-49BA-9A46-C69EE9F98513}"/>
              </a:ext>
            </a:extLst>
          </p:cNvPr>
          <p:cNvSpPr txBox="1"/>
          <p:nvPr/>
        </p:nvSpPr>
        <p:spPr>
          <a:xfrm>
            <a:off x="4692399" y="4878411"/>
            <a:ext cx="199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Search Algorithms</a:t>
            </a:r>
            <a:endParaRPr lang="zh-CN" altLang="en-US" b="1" dirty="0"/>
          </a:p>
        </p:txBody>
      </p:sp>
      <p:pic>
        <p:nvPicPr>
          <p:cNvPr id="39" name="图形 38" descr="V 形箭头 纯色填充">
            <a:extLst>
              <a:ext uri="{FF2B5EF4-FFF2-40B4-BE49-F238E27FC236}">
                <a16:creationId xmlns:a16="http://schemas.microsoft.com/office/drawing/2014/main" id="{7C57E00C-DA6C-4086-8DBA-76CEC3CC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75410">
            <a:off x="1971244" y="3984046"/>
            <a:ext cx="1178698" cy="67269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C1E13CB-0649-4682-9BEA-C0E3770EE915}"/>
              </a:ext>
            </a:extLst>
          </p:cNvPr>
          <p:cNvSpPr txBox="1"/>
          <p:nvPr/>
        </p:nvSpPr>
        <p:spPr>
          <a:xfrm>
            <a:off x="1413290" y="5016910"/>
            <a:ext cx="156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Final Image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1AF00F9-BDFD-4D6B-8F1F-6B55E3A7928F}"/>
              </a:ext>
            </a:extLst>
          </p:cNvPr>
          <p:cNvSpPr txBox="1"/>
          <p:nvPr/>
        </p:nvSpPr>
        <p:spPr>
          <a:xfrm>
            <a:off x="6938332" y="4466318"/>
            <a:ext cx="2772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</a:t>
            </a: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k: 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en-US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Verifiers</a:t>
            </a:r>
            <a:endParaRPr lang="en-US" altLang="zh-CN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- Search Algorithms</a:t>
            </a:r>
          </a:p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3 - </a:t>
            </a:r>
            <a:r>
              <a:rPr lang="en-US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GPT Assistant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8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C31E4-DB99-68AF-D319-F3729A8E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Method- </a:t>
            </a:r>
            <a:r>
              <a:rPr lang="en-US" altLang="zh-CN" dirty="0"/>
              <a:t>Inference-Time </a:t>
            </a:r>
            <a:r>
              <a:rPr lang="en-US" altLang="zh-CN" i="1" dirty="0"/>
              <a:t>Initial Noise </a:t>
            </a:r>
            <a:r>
              <a:rPr lang="en-US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Optimization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CA29F6-84A1-4DF0-93EE-DF1FE3B453EB}"/>
              </a:ext>
            </a:extLst>
          </p:cNvPr>
          <p:cNvSpPr txBox="1"/>
          <p:nvPr/>
        </p:nvSpPr>
        <p:spPr>
          <a:xfrm>
            <a:off x="351228" y="1259175"/>
            <a:ext cx="107179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Verifiers Ensemble</a:t>
            </a:r>
          </a:p>
          <a:p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Aesthetic Score  - Beauty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CLIP Score – </a:t>
            </a:r>
            <a:r>
              <a:rPr lang="en-US" altLang="zh-CN" sz="24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onsistency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ImageReward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Score - Holistic Quality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GPT Assistant Score - Human-like Insight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zh-CN" altLang="zh-CN" sz="360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形 8" descr="上升趋势条形图 纯色填充">
            <a:extLst>
              <a:ext uri="{FF2B5EF4-FFF2-40B4-BE49-F238E27FC236}">
                <a16:creationId xmlns:a16="http://schemas.microsoft.com/office/drawing/2014/main" id="{1F619BEA-0AEE-43E8-AA32-41C50E5D7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3302" y="2240494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CBFA2C-535A-492D-AA98-3118D0500C45}"/>
              </a:ext>
            </a:extLst>
          </p:cNvPr>
          <p:cNvSpPr txBox="1"/>
          <p:nvPr/>
        </p:nvSpPr>
        <p:spPr>
          <a:xfrm>
            <a:off x="7950993" y="3326755"/>
            <a:ext cx="2228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Average Rank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形 11" descr="条形图 纯色填充">
            <a:extLst>
              <a:ext uri="{FF2B5EF4-FFF2-40B4-BE49-F238E27FC236}">
                <a16:creationId xmlns:a16="http://schemas.microsoft.com/office/drawing/2014/main" id="{6D10E00A-310D-4345-AAE4-323906B1F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200" y="1730139"/>
            <a:ext cx="914400" cy="914400"/>
          </a:xfrm>
          <a:prstGeom prst="rect">
            <a:avLst/>
          </a:prstGeom>
        </p:spPr>
      </p:pic>
      <p:pic>
        <p:nvPicPr>
          <p:cNvPr id="13" name="图形 12" descr="条形图 纯色填充">
            <a:extLst>
              <a:ext uri="{FF2B5EF4-FFF2-40B4-BE49-F238E27FC236}">
                <a16:creationId xmlns:a16="http://schemas.microsoft.com/office/drawing/2014/main" id="{20A4AC7F-9879-4E9A-AD6D-DA6F1C9D6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3878" y="2697694"/>
            <a:ext cx="914400" cy="914400"/>
          </a:xfrm>
          <a:prstGeom prst="rect">
            <a:avLst/>
          </a:prstGeom>
        </p:spPr>
      </p:pic>
      <p:pic>
        <p:nvPicPr>
          <p:cNvPr id="14" name="图形 13" descr="箭头: 直 纯色填充">
            <a:extLst>
              <a:ext uri="{FF2B5EF4-FFF2-40B4-BE49-F238E27FC236}">
                <a16:creationId xmlns:a16="http://schemas.microsoft.com/office/drawing/2014/main" id="{E673757F-26F7-41EE-B69A-A4DEB0248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640459" y="2240494"/>
            <a:ext cx="72523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C31E4-DB99-68AF-D319-F3729A8E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Method- </a:t>
            </a:r>
            <a:r>
              <a:rPr lang="en-US" altLang="zh-CN" dirty="0"/>
              <a:t>Inference-Time </a:t>
            </a:r>
            <a:r>
              <a:rPr lang="en-US" altLang="zh-CN" i="1" dirty="0"/>
              <a:t>Initial Noise </a:t>
            </a:r>
            <a:r>
              <a:rPr lang="en-US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Optimization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CA29F6-84A1-4DF0-93EE-DF1FE3B453EB}"/>
              </a:ext>
            </a:extLst>
          </p:cNvPr>
          <p:cNvSpPr txBox="1"/>
          <p:nvPr/>
        </p:nvSpPr>
        <p:spPr>
          <a:xfrm>
            <a:off x="351228" y="1259175"/>
            <a:ext cx="107179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Search over Paths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 introducing perturbations along the sampling trajectory and evaluating the intermediate state images using verifiers, this method helps uncover potential improvements across the whole generation process. 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Zero-Order Search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altLang="zh-CN" sz="24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to generate multiple perturbed candidates within the local neighborhood of the current noise, then select the locally optimal candidate based on verifier scores.</a:t>
            </a:r>
            <a:endParaRPr lang="zh-CN" altLang="zh-CN" sz="240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7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39788-A7D3-4F2E-9D13-C7881B6A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33" y="362799"/>
            <a:ext cx="10515600" cy="421738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9980F-8ABD-4BDB-811A-939CF74F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3" y="1149739"/>
            <a:ext cx="4359940" cy="5846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Model = SDXL-base-1.0   Step = 30</a:t>
            </a:r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0358B5-D06C-48BB-B00D-FBFC0B82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22" y="1646917"/>
            <a:ext cx="2546221" cy="25462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33C2A9-B07F-4171-B73E-E417D1652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622" y="4193137"/>
            <a:ext cx="2546221" cy="25462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281363B-E421-4615-B140-1CD18F2E65E7}"/>
              </a:ext>
            </a:extLst>
          </p:cNvPr>
          <p:cNvSpPr txBox="1"/>
          <p:nvPr/>
        </p:nvSpPr>
        <p:spPr>
          <a:xfrm>
            <a:off x="120136" y="5335293"/>
            <a:ext cx="225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Proposed Method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E67C31-9A9D-4646-ABE7-0B7BF366C128}"/>
              </a:ext>
            </a:extLst>
          </p:cNvPr>
          <p:cNvSpPr txBox="1"/>
          <p:nvPr/>
        </p:nvSpPr>
        <p:spPr>
          <a:xfrm>
            <a:off x="7801886" y="3695778"/>
            <a:ext cx="6097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2.a beautiful landscape </a:t>
            </a:r>
          </a:p>
          <a:p>
            <a:r>
              <a:rPr lang="en-US" altLang="zh-CN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painting</a:t>
            </a:r>
            <a:endParaRPr lang="en-US" altLang="zh-CN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6C6B44-FBDC-4788-81F5-1433A0E52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43" y="4193136"/>
            <a:ext cx="2546221" cy="25462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44BF02-DC36-420C-8847-6866D62E5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843" y="1646916"/>
            <a:ext cx="2546221" cy="25462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813A4B8-7FB1-46B1-B45F-C0B71B277539}"/>
              </a:ext>
            </a:extLst>
          </p:cNvPr>
          <p:cNvSpPr txBox="1"/>
          <p:nvPr/>
        </p:nvSpPr>
        <p:spPr>
          <a:xfrm>
            <a:off x="789526" y="2779083"/>
            <a:ext cx="1313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Base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ADAD08-8D18-468B-8538-00C758C37196}"/>
              </a:ext>
            </a:extLst>
          </p:cNvPr>
          <p:cNvSpPr txBox="1"/>
          <p:nvPr/>
        </p:nvSpPr>
        <p:spPr>
          <a:xfrm>
            <a:off x="7801886" y="2779083"/>
            <a:ext cx="6846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1.An off-road vehicle and </a:t>
            </a:r>
          </a:p>
          <a:p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 bike in the forest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1085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39788-A7D3-4F2E-9D13-C7881B6A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33" y="362799"/>
            <a:ext cx="10515600" cy="421738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9980F-8ABD-4BDB-811A-939CF74F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3" y="1149739"/>
            <a:ext cx="4359940" cy="58462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Model = SDXL-base-1.0   Step = 30</a:t>
            </a:r>
          </a:p>
          <a:p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81363B-E421-4615-B140-1CD18F2E65E7}"/>
              </a:ext>
            </a:extLst>
          </p:cNvPr>
          <p:cNvSpPr txBox="1"/>
          <p:nvPr/>
        </p:nvSpPr>
        <p:spPr>
          <a:xfrm>
            <a:off x="120136" y="5335293"/>
            <a:ext cx="225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Proposed Method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13A4B8-7FB1-46B1-B45F-C0B71B277539}"/>
              </a:ext>
            </a:extLst>
          </p:cNvPr>
          <p:cNvSpPr txBox="1"/>
          <p:nvPr/>
        </p:nvSpPr>
        <p:spPr>
          <a:xfrm>
            <a:off x="789526" y="2779083"/>
            <a:ext cx="1313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Base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ADAD08-8D18-468B-8538-00C758C37196}"/>
              </a:ext>
            </a:extLst>
          </p:cNvPr>
          <p:cNvSpPr txBox="1"/>
          <p:nvPr/>
        </p:nvSpPr>
        <p:spPr>
          <a:xfrm>
            <a:off x="7942433" y="2891578"/>
            <a:ext cx="4095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3.knight in armor, standing on 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 cliff, looking at the sunset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00097-DF62-4CBE-B86B-0A66662A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51" y="4057368"/>
            <a:ext cx="2501443" cy="25014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AA8DA8-2174-4612-993E-D348C8FCA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51" y="1558729"/>
            <a:ext cx="2501443" cy="250144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428B37A-BE76-4FD7-8660-09C1B41596DB}"/>
              </a:ext>
            </a:extLst>
          </p:cNvPr>
          <p:cNvSpPr txBox="1"/>
          <p:nvPr/>
        </p:nvSpPr>
        <p:spPr>
          <a:xfrm>
            <a:off x="7942433" y="3646060"/>
            <a:ext cx="345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4.a church in the forest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F521FF-F44A-4C47-8909-52AE72BD5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865" y="4064308"/>
            <a:ext cx="2501443" cy="25014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484488-95D7-4041-91F5-367D5AB85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865" y="1562865"/>
            <a:ext cx="2501443" cy="25014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760B526-56EE-4363-9F6A-8007C2A6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664" y="1551789"/>
            <a:ext cx="2501443" cy="25014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393AD9-14A2-45D7-A2B9-FCD427B84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278" y="4057368"/>
            <a:ext cx="2501443" cy="250144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2B4357E-8371-43D4-9A70-66EAFD6F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278" y="1555925"/>
            <a:ext cx="2501443" cy="25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39788-A7D3-4F2E-9D13-C7881B6A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33" y="362799"/>
            <a:ext cx="10515600" cy="421738"/>
          </a:xfrm>
        </p:spPr>
        <p:txBody>
          <a:bodyPr/>
          <a:lstStyle/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DD3EF9-ED67-4C78-99E5-AF7D3969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220" y="1957502"/>
            <a:ext cx="12592131" cy="35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234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2741</TotalTime>
  <Words>428</Words>
  <Application>Microsoft Office PowerPoint</Application>
  <PresentationFormat>宽屏</PresentationFormat>
  <Paragraphs>73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宋体</vt:lpstr>
      <vt:lpstr>Arial</vt:lpstr>
      <vt:lpstr>Consolas</vt:lpstr>
      <vt:lpstr>Noto Sans</vt:lpstr>
      <vt:lpstr>1_Office 主题​​</vt:lpstr>
      <vt:lpstr>PowerPoint 演示文稿</vt:lpstr>
      <vt:lpstr>Problem Review</vt:lpstr>
      <vt:lpstr>Method- Inference-Time Initial Noise Optimization</vt:lpstr>
      <vt:lpstr>Method- Inference-Time Initial Noise Optimization</vt:lpstr>
      <vt:lpstr>Method- Inference-Time Initial Noise Optimization</vt:lpstr>
      <vt:lpstr>Method- Inference-Time Initial Noise Optimization</vt:lpstr>
      <vt:lpstr>Experiment Result</vt:lpstr>
      <vt:lpstr>Experiment Result</vt:lpstr>
      <vt:lpstr>Experiment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Gen Li</dc:creator>
  <cp:lastModifiedBy>kaiyuan deng</cp:lastModifiedBy>
  <cp:revision>94</cp:revision>
  <dcterms:created xsi:type="dcterms:W3CDTF">2024-01-19T00:53:19Z</dcterms:created>
  <dcterms:modified xsi:type="dcterms:W3CDTF">2025-04-13T23:24:49Z</dcterms:modified>
</cp:coreProperties>
</file>